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525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7" r:id="rId10"/>
    <p:sldId id="527" r:id="rId11"/>
    <p:sldId id="265" r:id="rId12"/>
    <p:sldId id="317" r:id="rId13"/>
    <p:sldId id="318" r:id="rId14"/>
    <p:sldId id="528" r:id="rId15"/>
    <p:sldId id="549" r:id="rId16"/>
    <p:sldId id="342" r:id="rId17"/>
    <p:sldId id="258" r:id="rId18"/>
    <p:sldId id="343" r:id="rId19"/>
    <p:sldId id="485" r:id="rId20"/>
    <p:sldId id="478" r:id="rId21"/>
    <p:sldId id="444" r:id="rId22"/>
    <p:sldId id="445" r:id="rId23"/>
    <p:sldId id="465" r:id="rId24"/>
    <p:sldId id="358" r:id="rId25"/>
    <p:sldId id="522" r:id="rId26"/>
    <p:sldId id="268" r:id="rId27"/>
    <p:sldId id="526" r:id="rId28"/>
    <p:sldId id="529" r:id="rId29"/>
    <p:sldId id="447" r:id="rId30"/>
    <p:sldId id="452" r:id="rId31"/>
    <p:sldId id="532" r:id="rId32"/>
    <p:sldId id="521" r:id="rId33"/>
    <p:sldId id="291" r:id="rId34"/>
    <p:sldId id="533" r:id="rId35"/>
    <p:sldId id="386" r:id="rId36"/>
    <p:sldId id="387" r:id="rId37"/>
    <p:sldId id="388" r:id="rId38"/>
    <p:sldId id="293" r:id="rId39"/>
    <p:sldId id="489" r:id="rId40"/>
    <p:sldId id="494" r:id="rId41"/>
    <p:sldId id="389" r:id="rId42"/>
    <p:sldId id="551" r:id="rId43"/>
    <p:sldId id="550" r:id="rId44"/>
    <p:sldId id="505" r:id="rId45"/>
    <p:sldId id="534" r:id="rId46"/>
    <p:sldId id="537" r:id="rId47"/>
    <p:sldId id="480" r:id="rId48"/>
    <p:sldId id="508" r:id="rId49"/>
    <p:sldId id="509" r:id="rId50"/>
    <p:sldId id="510" r:id="rId51"/>
    <p:sldId id="511" r:id="rId52"/>
    <p:sldId id="512" r:id="rId53"/>
    <p:sldId id="514" r:id="rId54"/>
    <p:sldId id="535" r:id="rId55"/>
    <p:sldId id="538" r:id="rId56"/>
    <p:sldId id="539" r:id="rId57"/>
    <p:sldId id="541" r:id="rId58"/>
    <p:sldId id="540" r:id="rId59"/>
    <p:sldId id="469" r:id="rId60"/>
    <p:sldId id="552" r:id="rId61"/>
    <p:sldId id="553" r:id="rId62"/>
    <p:sldId id="390" r:id="rId63"/>
    <p:sldId id="457" r:id="rId64"/>
    <p:sldId id="542" r:id="rId65"/>
    <p:sldId id="520" r:id="rId66"/>
    <p:sldId id="426" r:id="rId67"/>
    <p:sldId id="427" r:id="rId68"/>
    <p:sldId id="488" r:id="rId69"/>
    <p:sldId id="392" r:id="rId70"/>
    <p:sldId id="554" r:id="rId71"/>
    <p:sldId id="500" r:id="rId72"/>
    <p:sldId id="482" r:id="rId73"/>
    <p:sldId id="484" r:id="rId74"/>
    <p:sldId id="305" r:id="rId75"/>
    <p:sldId id="433" r:id="rId76"/>
    <p:sldId id="434" r:id="rId77"/>
    <p:sldId id="435" r:id="rId78"/>
    <p:sldId id="462" r:id="rId79"/>
    <p:sldId id="436" r:id="rId80"/>
    <p:sldId id="499" r:id="rId81"/>
    <p:sldId id="498" r:id="rId82"/>
    <p:sldId id="496" r:id="rId83"/>
    <p:sldId id="523" r:id="rId84"/>
    <p:sldId id="473" r:id="rId85"/>
    <p:sldId id="437" r:id="rId86"/>
    <p:sldId id="54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FF0000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/>
    <p:restoredTop sz="94724"/>
  </p:normalViewPr>
  <p:slideViewPr>
    <p:cSldViewPr snapToGrid="0" snapToObjects="1" showGuides="1">
      <p:cViewPr varScale="1">
        <p:scale>
          <a:sx n="96" d="100"/>
          <a:sy n="96" d="100"/>
        </p:scale>
        <p:origin x="84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16.tiff"/><Relationship Id="rId9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tiff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(null)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3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Using optimality theory to understand big questions in plant ecophysiology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nick.smith@ttu.edu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; @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nick_greg_smith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27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impact </a:t>
            </a:r>
            <a:r>
              <a:rPr lang="en-US" dirty="0">
                <a:solidFill>
                  <a:srgbClr val="7030A0"/>
                </a:solidFill>
              </a:rPr>
              <a:t>ecosystem services…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…including climate!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1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…including climate!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07087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Current lab group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lab tech)</a:t>
            </a:r>
          </a:p>
          <a:p>
            <a:pPr lvl="1"/>
            <a:r>
              <a:rPr lang="en-US" sz="1600" dirty="0"/>
              <a:t>Morgan </a:t>
            </a:r>
            <a:r>
              <a:rPr lang="en-US" sz="1600" dirty="0" err="1"/>
              <a:t>Appell</a:t>
            </a:r>
            <a:r>
              <a:rPr lang="en-US" sz="1600" dirty="0"/>
              <a:t> (undergrad)</a:t>
            </a:r>
          </a:p>
          <a:p>
            <a:pPr lvl="1"/>
            <a:r>
              <a:rPr lang="en-US" sz="1600" dirty="0"/>
              <a:t>Joseph </a:t>
            </a:r>
            <a:r>
              <a:rPr lang="en-US" sz="1600" dirty="0" err="1"/>
              <a:t>Terrones</a:t>
            </a:r>
            <a:r>
              <a:rPr lang="en-US" sz="1600" dirty="0"/>
              <a:t> (undergrad)</a:t>
            </a:r>
          </a:p>
          <a:p>
            <a:r>
              <a:rPr lang="en-US" sz="1800" dirty="0"/>
              <a:t>Former lab group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Jorge Ochoa (undergrad; now working for the Army)</a:t>
            </a:r>
          </a:p>
          <a:p>
            <a:pPr lvl="1"/>
            <a:r>
              <a:rPr lang="en-US" sz="1600" dirty="0"/>
              <a:t>Jose Villeda (undergrad; now in industry)</a:t>
            </a:r>
          </a:p>
          <a:p>
            <a:pPr lvl="1"/>
            <a:r>
              <a:rPr lang="en-US" sz="1600" dirty="0"/>
              <a:t>Leah Ortiz (undergrad; now in industry)</a:t>
            </a:r>
          </a:p>
          <a:p>
            <a:r>
              <a:rPr lang="en-US" sz="1800" dirty="0"/>
              <a:t>Collaborators at TTU and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400" dirty="0"/>
              <a:t>NSF</a:t>
            </a:r>
          </a:p>
          <a:p>
            <a:pPr lvl="1"/>
            <a:r>
              <a:rPr lang="en-US" sz="1400" dirty="0"/>
              <a:t>USDA</a:t>
            </a:r>
          </a:p>
          <a:p>
            <a:pPr lvl="1"/>
            <a:r>
              <a:rPr lang="en-US" sz="1400" dirty="0"/>
              <a:t>NPS</a:t>
            </a:r>
          </a:p>
          <a:p>
            <a:pPr lvl="1"/>
            <a:r>
              <a:rPr lang="en-US" sz="1400" dirty="0"/>
              <a:t>USGS</a:t>
            </a:r>
          </a:p>
          <a:p>
            <a:pPr lvl="1"/>
            <a:r>
              <a:rPr lang="en-US" sz="1400" dirty="0"/>
              <a:t>Schmidt Futures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98" y="4163619"/>
            <a:ext cx="2684459" cy="2013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957" y="1475163"/>
            <a:ext cx="3046213" cy="2284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562" y="1475163"/>
            <a:ext cx="2855757" cy="2141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440" y="4386469"/>
            <a:ext cx="2994991" cy="2246243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55" y="5422735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53" y="5472745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53" y="6278880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73" y="5314257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32" y="6226719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8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646714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646714" y="5906869"/>
            <a:ext cx="58397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637189" y="5917378"/>
            <a:ext cx="6257925" cy="410621"/>
            <a:chOff x="1964448" y="7325709"/>
            <a:chExt cx="6257925" cy="4106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955124-EC00-B84F-A49E-F8682791B593}"/>
                </a:ext>
              </a:extLst>
            </p:cNvPr>
            <p:cNvSpPr txBox="1"/>
            <p:nvPr/>
          </p:nvSpPr>
          <p:spPr>
            <a:xfrm>
              <a:off x="5876925" y="733622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Decades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EF76BF-A310-FF4D-8F68-61BB0EDBD0B7}"/>
                </a:ext>
              </a:extLst>
            </p:cNvPr>
            <p:cNvSpPr txBox="1"/>
            <p:nvPr/>
          </p:nvSpPr>
          <p:spPr>
            <a:xfrm>
              <a:off x="7041409" y="7335294"/>
              <a:ext cx="1180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Centuries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421001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5170714" y="6211669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1732217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3691497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161265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5600F3-9781-1840-97C5-A726D2D72D9F}"/>
              </a:ext>
            </a:extLst>
          </p:cNvPr>
          <p:cNvSpPr/>
          <p:nvPr/>
        </p:nvSpPr>
        <p:spPr>
          <a:xfrm>
            <a:off x="7192736" y="1974468"/>
            <a:ext cx="2133599" cy="1156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Adaptation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474692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631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3923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</a:t>
            </a:r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371"/>
            <a:ext cx="10515600" cy="4021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[TALK TO ME LATER ABOUT THE MATHS]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397AC1-E209-744A-9B6B-C712996F9AAE}"/>
              </a:ext>
            </a:extLst>
          </p:cNvPr>
          <p:cNvSpPr txBox="1"/>
          <p:nvPr/>
        </p:nvSpPr>
        <p:spPr>
          <a:xfrm>
            <a:off x="1162950" y="4166167"/>
            <a:ext cx="98660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Wright et al. (2003). </a:t>
            </a:r>
            <a:r>
              <a:rPr lang="en-US" sz="2800" i="1" dirty="0"/>
              <a:t>American Naturalist</a:t>
            </a:r>
            <a:endParaRPr lang="en-US" sz="2800" dirty="0"/>
          </a:p>
          <a:p>
            <a:r>
              <a:rPr lang="en-US" sz="2800" dirty="0"/>
              <a:t>Prentice et al. (2014).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Wang et al. (2017). </a:t>
            </a:r>
            <a:r>
              <a:rPr lang="en-US" sz="2800" i="1" dirty="0"/>
              <a:t>Nature Plants</a:t>
            </a:r>
            <a:endParaRPr lang="en-US" sz="2800" dirty="0"/>
          </a:p>
          <a:p>
            <a:r>
              <a:rPr lang="en-US" sz="2800" dirty="0"/>
              <a:t>Smith et al. (2019).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Stocker et al. (2019). </a:t>
            </a:r>
            <a:r>
              <a:rPr lang="en-US" sz="2800" i="1" dirty="0"/>
              <a:t>Geoscientific Model Development Discussion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4769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518" y="2036656"/>
            <a:ext cx="6878356" cy="3377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36096-E1CB-AD49-B595-B79EE03510D7}"/>
              </a:ext>
            </a:extLst>
          </p:cNvPr>
          <p:cNvSpPr txBox="1"/>
          <p:nvPr/>
        </p:nvSpPr>
        <p:spPr>
          <a:xfrm rot="5400000">
            <a:off x="7286948" y="3418495"/>
            <a:ext cx="326954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Trait of interest*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6283CA-A6A6-924C-8EE9-CB2088CA9EF2}"/>
              </a:ext>
            </a:extLst>
          </p:cNvPr>
          <p:cNvSpPr txBox="1"/>
          <p:nvPr/>
        </p:nvSpPr>
        <p:spPr>
          <a:xfrm>
            <a:off x="6882745" y="6027003"/>
            <a:ext cx="530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*Traits include: investment in photosynthetic machinery (e.g., </a:t>
            </a:r>
            <a:r>
              <a:rPr lang="en-US" sz="1600" dirty="0" err="1"/>
              <a:t>Vcmax</a:t>
            </a:r>
            <a:r>
              <a:rPr lang="en-US" sz="1600" dirty="0"/>
              <a:t>, </a:t>
            </a:r>
            <a:r>
              <a:rPr lang="en-US" sz="1600" dirty="0" err="1"/>
              <a:t>Jmax</a:t>
            </a:r>
            <a:r>
              <a:rPr lang="en-US" sz="1600" dirty="0"/>
              <a:t>), investment in leaf construction (e.g., LMA), nutrient use (e.g., leaf N)</a:t>
            </a:r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forward: more acclimation predictions in more places to examine </a:t>
            </a:r>
            <a:r>
              <a:rPr lang="en-US" dirty="0">
                <a:solidFill>
                  <a:srgbClr val="011893"/>
                </a:solidFill>
              </a:rPr>
              <a:t>larger scale impacts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470" y="510764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52" y="3902951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24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</a:t>
            </a:r>
            <a:r>
              <a:rPr lang="en-US" dirty="0">
                <a:solidFill>
                  <a:srgbClr val="011893"/>
                </a:solidFill>
              </a:rPr>
              <a:t>herbarium specimens </a:t>
            </a:r>
            <a:r>
              <a:rPr lang="en-US" dirty="0"/>
              <a:t>to examine acclimation over space and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6B938-68AF-3D45-B34C-0CD2E4689030}"/>
              </a:ext>
            </a:extLst>
          </p:cNvPr>
          <p:cNvSpPr txBox="1"/>
          <p:nvPr/>
        </p:nvSpPr>
        <p:spPr>
          <a:xfrm>
            <a:off x="9993385" y="6488668"/>
            <a:ext cx="2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Villeda et al. (in prep)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90792-F396-DD48-BC0D-1A8D68F45C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10" y="2312270"/>
            <a:ext cx="3861850" cy="386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A3DF0-0674-254B-8144-FC7FDF9C9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67" y="2535668"/>
            <a:ext cx="4086709" cy="3065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8626272" y="486235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Plants increased leaf N investment with elevation. This response was predicted by acclimation theory.</a:t>
            </a:r>
          </a:p>
        </p:txBody>
      </p:sp>
    </p:spTree>
    <p:extLst>
      <p:ext uri="{BB962C8B-B14F-4D97-AF65-F5344CB8AC3E}">
        <p14:creationId xmlns:p14="http://schemas.microsoft.com/office/powerpoint/2010/main" val="3163267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from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6B91E-4187-1544-8491-29DCFAD27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11893"/>
                </a:solidFill>
              </a:rPr>
              <a:t>Use added nitrogen to increase photosynthetic enzymes to maintain rates of photosynthesis at a lower water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11893"/>
                </a:solidFill>
              </a:rPr>
              <a:t>Use added nitrogen to increase biomass without a change in photosynthetic traits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779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from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70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767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5382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969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669958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431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740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Globally, </a:t>
            </a:r>
            <a:r>
              <a:rPr lang="en-US" dirty="0">
                <a:solidFill>
                  <a:srgbClr val="00B050"/>
                </a:solidFill>
              </a:rPr>
              <a:t>soil N addition </a:t>
            </a:r>
            <a:r>
              <a:rPr lang="en-US" dirty="0"/>
              <a:t>has little impact on leaf N relative to plant traits (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 and the environment (</a:t>
            </a:r>
            <a:r>
              <a:rPr lang="en-US" dirty="0">
                <a:solidFill>
                  <a:srgbClr val="FF0000"/>
                </a:solidFill>
              </a:rPr>
              <a:t>†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11893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C9FC4C-97C9-6442-A8AA-470CC43B28D0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BA1-E754-C141-9088-4443509DFF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3250" y="2024662"/>
            <a:ext cx="5831687" cy="3448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9A22F2-92DA-E849-968E-DCA9EE1911DB}"/>
              </a:ext>
            </a:extLst>
          </p:cNvPr>
          <p:cNvSpPr txBox="1"/>
          <p:nvPr/>
        </p:nvSpPr>
        <p:spPr>
          <a:xfrm>
            <a:off x="4227444" y="383376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D9F27-81AE-D240-B04F-B9FBF0275A3B}"/>
              </a:ext>
            </a:extLst>
          </p:cNvPr>
          <p:cNvSpPr txBox="1"/>
          <p:nvPr/>
        </p:nvSpPr>
        <p:spPr>
          <a:xfrm>
            <a:off x="6621190" y="403042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42CA3-396D-B144-ABA5-14DCAE63A763}"/>
              </a:ext>
            </a:extLst>
          </p:cNvPr>
          <p:cNvSpPr txBox="1"/>
          <p:nvPr/>
        </p:nvSpPr>
        <p:spPr>
          <a:xfrm>
            <a:off x="5466521" y="491648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8A4E7-2713-5641-86E6-C70B20626AD1}"/>
              </a:ext>
            </a:extLst>
          </p:cNvPr>
          <p:cNvSpPr txBox="1"/>
          <p:nvPr/>
        </p:nvSpPr>
        <p:spPr>
          <a:xfrm>
            <a:off x="6052199" y="495568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39E4B6-E1EB-5C4B-B062-AF1249BF7036}"/>
              </a:ext>
            </a:extLst>
          </p:cNvPr>
          <p:cNvSpPr txBox="1"/>
          <p:nvPr/>
        </p:nvSpPr>
        <p:spPr>
          <a:xfrm>
            <a:off x="6149008" y="302784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†</a:t>
            </a:r>
            <a:endParaRPr lang="en-US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FFAB4-639F-134A-9BAD-DB994BF54DC4}"/>
              </a:ext>
            </a:extLst>
          </p:cNvPr>
          <p:cNvSpPr txBox="1"/>
          <p:nvPr/>
        </p:nvSpPr>
        <p:spPr>
          <a:xfrm>
            <a:off x="6989576" y="438436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†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D76F8-C843-634E-A8C6-D5ACBE2ED071}"/>
              </a:ext>
            </a:extLst>
          </p:cNvPr>
          <p:cNvSpPr/>
          <p:nvPr/>
        </p:nvSpPr>
        <p:spPr>
          <a:xfrm>
            <a:off x="6491743" y="4916480"/>
            <a:ext cx="497833" cy="556668"/>
          </a:xfrm>
          <a:prstGeom prst="rect">
            <a:avLst/>
          </a:prstGeom>
          <a:noFill/>
          <a:ln w="76200"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06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and leaf traits alone can predict leaf N globally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C9FC4C-97C9-6442-A8AA-470CC43B28D0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79FF9-FFE0-B74B-BD9F-B0C058DCFD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055" y="1887177"/>
            <a:ext cx="6427889" cy="39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36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from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6B91E-4187-1544-8491-29DCFAD27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11893"/>
                </a:solidFill>
              </a:rPr>
              <a:t>Use added nitrogen to increase photosynthetic enzymes to maintain rates of photosynthesis at a lower water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11893"/>
                </a:solidFill>
              </a:rPr>
              <a:t>Use added nitrogen to increase biomass without a change in photosynthetic traits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775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from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95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FF12-1989-6A4F-B466-1DFCAA727E9C}"/>
              </a:ext>
            </a:extLst>
          </p:cNvPr>
          <p:cNvSpPr/>
          <p:nvPr/>
        </p:nvSpPr>
        <p:spPr>
          <a:xfrm>
            <a:off x="3790122" y="1789043"/>
            <a:ext cx="5181600" cy="45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5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To see a leaf N response to soil N there must be (1) added investment to leaves and (2) small investment to biomass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46022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Generally no, plants respond to added nutrients by increasing leaf area, but this is complicated by whole-plant allocation decisions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</a:t>
            </a:r>
            <a:r>
              <a:rPr lang="en-US" dirty="0">
                <a:solidFill>
                  <a:srgbClr val="011893"/>
                </a:solidFill>
              </a:rPr>
              <a:t>symbioses</a:t>
            </a:r>
            <a:r>
              <a:rPr lang="en-US" dirty="0"/>
              <a:t> as modifiers of plant economies under variable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5AE128-7AED-F54D-84D0-15C2884DADED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AFF7-C2CA-5D45-A5A7-C30A532B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690688"/>
            <a:ext cx="10137836" cy="459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3C07-B941-784C-9B75-E6336079CD68}"/>
              </a:ext>
            </a:extLst>
          </p:cNvPr>
          <p:cNvSpPr txBox="1"/>
          <p:nvPr/>
        </p:nvSpPr>
        <p:spPr>
          <a:xfrm>
            <a:off x="9728373" y="4610223"/>
            <a:ext cx="230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Soybean (right panel) economics are much less responsive to soil nitrogen than cotton (left panel)</a:t>
            </a:r>
          </a:p>
        </p:txBody>
      </p:sp>
    </p:spTree>
    <p:extLst>
      <p:ext uri="{BB962C8B-B14F-4D97-AF65-F5344CB8AC3E}">
        <p14:creationId xmlns:p14="http://schemas.microsoft.com/office/powerpoint/2010/main" val="3362006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conditions?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861043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warmer, high CO</a:t>
            </a:r>
            <a:r>
              <a:rPr lang="en-US" baseline="-25000" dirty="0"/>
              <a:t>2</a:t>
            </a:r>
            <a:r>
              <a:rPr lang="en-US" dirty="0"/>
              <a:t>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7055E-D07E-5345-8044-CFB4DF0C1B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04" y="1888175"/>
            <a:ext cx="3004756" cy="442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80B6B8-33EF-1C48-A77B-DDD7C3C11BF0}"/>
              </a:ext>
            </a:extLst>
          </p:cNvPr>
          <p:cNvSpPr txBox="1"/>
          <p:nvPr/>
        </p:nvSpPr>
        <p:spPr>
          <a:xfrm>
            <a:off x="3683914" y="3064607"/>
            <a:ext cx="3500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If plant demand for leaf nutrients decreases under elevated CO</a:t>
            </a:r>
            <a:r>
              <a:rPr lang="en-US" baseline="-25000" dirty="0">
                <a:solidFill>
                  <a:srgbClr val="011893"/>
                </a:solidFill>
              </a:rPr>
              <a:t>2 </a:t>
            </a:r>
            <a:r>
              <a:rPr lang="en-US" dirty="0">
                <a:solidFill>
                  <a:srgbClr val="011893"/>
                </a:solidFill>
              </a:rPr>
              <a:t>(grey line), this could reduce belowground carbon allocation and soil respiration per NPP. Could test this with controlled experiments (right).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f(x)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7507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/seminar/2021_michigan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735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473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2528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473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480112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1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A7FEB-EBAF-0640-8BAD-1D674A4F5280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30287180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81FFE-09DF-9744-A653-D40420FC02D7}"/>
              </a:ext>
            </a:extLst>
          </p:cNvPr>
          <p:cNvSpPr txBox="1"/>
          <p:nvPr/>
        </p:nvSpPr>
        <p:spPr>
          <a:xfrm>
            <a:off x="9477033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1400252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D4D72-B123-604A-8AFE-C77907B15EF5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21268600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844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71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1845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Land management modifications of plant-atmosphere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631812" y="6488668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(in review)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1B3732C-A608-DE41-992B-757EEA21465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8" y="3226513"/>
            <a:ext cx="4756495" cy="295045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C4CFD08-2D81-8142-ADAE-F5973DA9CE6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103" y="3163292"/>
            <a:ext cx="4858415" cy="301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B3259-DDD5-4E40-A016-ECF1D04DC2CA}"/>
              </a:ext>
            </a:extLst>
          </p:cNvPr>
          <p:cNvSpPr txBox="1"/>
          <p:nvPr/>
        </p:nvSpPr>
        <p:spPr>
          <a:xfrm>
            <a:off x="9896517" y="4901655"/>
            <a:ext cx="22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Cover crop implementation increases latent heat flux (left) and albedo (right) as compared to fallow fields.</a:t>
            </a:r>
          </a:p>
        </p:txBody>
      </p:sp>
    </p:spTree>
    <p:extLst>
      <p:ext uri="{BB962C8B-B14F-4D97-AF65-F5344CB8AC3E}">
        <p14:creationId xmlns:p14="http://schemas.microsoft.com/office/powerpoint/2010/main" val="379556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2817</Words>
  <Application>Microsoft Macintosh PowerPoint</Application>
  <PresentationFormat>Widescreen</PresentationFormat>
  <Paragraphs>310</Paragraphs>
  <Slides>86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impact ecosystem services…</vt:lpstr>
      <vt:lpstr>…including climate!</vt:lpstr>
      <vt:lpstr>…including climate!</vt:lpstr>
      <vt:lpstr>Our lab examines photosynthesis as a regulator of global change impacts on ecosystem services</vt:lpstr>
      <vt:lpstr>Photosynthesis is important!</vt:lpstr>
      <vt:lpstr>Photosynthesis is important!</vt:lpstr>
      <vt:lpstr>Photosynthesis is important!</vt:lpstr>
      <vt:lpstr>But predictions are uncertain!</vt:lpstr>
      <vt:lpstr>But predictions are uncertain!</vt:lpstr>
      <vt:lpstr>Theoretical models for photosynthesis exist</vt:lpstr>
      <vt:lpstr>These produce short term responses that match data</vt:lpstr>
      <vt:lpstr>Long-term responses can differ from short-term responses due to acclimation</vt:lpstr>
      <vt:lpstr>Long-term responses can differ from short-term responses due to acclimation</vt:lpstr>
      <vt:lpstr>Plants acclimate to environmental conditions</vt:lpstr>
      <vt:lpstr>Long-term responses can differ from short-term responses due to acclimation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Optimization: Least cost theory</vt:lpstr>
      <vt:lpstr>Least cost theory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more acclimation predictions in more places to examine larger scale impacts</vt:lpstr>
      <vt:lpstr>Looking forward: herbarium specimens to examine acclimation over space and time</vt:lpstr>
      <vt:lpstr>Question 2: Does photosynthesis respond to soil nutrients?</vt:lpstr>
      <vt:lpstr>Two options from theory</vt:lpstr>
      <vt:lpstr>Two options from theory</vt:lpstr>
      <vt:lpstr>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Globally, soil N addition has little impact on leaf N relative to plant traits (*) and the environment (†)</vt:lpstr>
      <vt:lpstr>Climate and leaf traits alone can predict leaf N globally</vt:lpstr>
      <vt:lpstr>Two options from theory</vt:lpstr>
      <vt:lpstr>Two options from theory</vt:lpstr>
      <vt:lpstr>Is plant allocation to leaf N dependent on allocation to biomass?</vt:lpstr>
      <vt:lpstr>To see a leaf N response to soil N there must be (1) added investment to leaves and (2) small investment to biomass</vt:lpstr>
      <vt:lpstr>Question 2: Does photosynthesis respond to soil nutrients?  Generally no, plants respond to added nutrients by increasing leaf area, but this is complicated by whole-plant allocation decisions</vt:lpstr>
      <vt:lpstr>Looking forward: symbioses as modifiers of plant economies under variable conditions</vt:lpstr>
      <vt:lpstr>Looking forward: impact of allelopathic invaders on leaf economics</vt:lpstr>
      <vt:lpstr>Question 3: What does acclimation mean for future conditions?</vt:lpstr>
      <vt:lpstr>Photosynthetic traits change with future conditions in ways expected from optimization</vt:lpstr>
      <vt:lpstr>This generally suggests lower nitrogen demand under warmer, high CO2 conditions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models?</vt:lpstr>
      <vt:lpstr>Question 3: What does acclimation mean for future conditions?  Photosynthesis will increase and per-leaf-area nutrient use will decrease</vt:lpstr>
      <vt:lpstr>Looking forward: role of acclimation on future ecosystem feedbacks</vt:lpstr>
      <vt:lpstr>Conclusions</vt:lpstr>
      <vt:lpstr>Conclusions</vt:lpstr>
      <vt:lpstr>Conclusions</vt:lpstr>
      <vt:lpstr>PowerPoint Presentation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other ongoing and future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249</cp:revision>
  <cp:lastPrinted>2019-07-23T15:57:34Z</cp:lastPrinted>
  <dcterms:created xsi:type="dcterms:W3CDTF">2019-07-15T15:11:58Z</dcterms:created>
  <dcterms:modified xsi:type="dcterms:W3CDTF">2021-12-01T22:11:22Z</dcterms:modified>
</cp:coreProperties>
</file>